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371" r:id="rId2"/>
    <p:sldId id="368" r:id="rId3"/>
    <p:sldId id="366" r:id="rId4"/>
    <p:sldId id="344" r:id="rId5"/>
    <p:sldId id="345" r:id="rId6"/>
    <p:sldId id="346" r:id="rId7"/>
    <p:sldId id="347" r:id="rId8"/>
    <p:sldId id="348" r:id="rId9"/>
    <p:sldId id="349" r:id="rId10"/>
    <p:sldId id="350" r:id="rId11"/>
    <p:sldId id="351" r:id="rId12"/>
    <p:sldId id="352" r:id="rId13"/>
    <p:sldId id="353" r:id="rId14"/>
    <p:sldId id="354" r:id="rId15"/>
    <p:sldId id="372" r:id="rId16"/>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489"/>
    <a:srgbClr val="FFFF89"/>
    <a:srgbClr val="FFFFBD"/>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94"/>
    <p:restoredTop sz="94835"/>
  </p:normalViewPr>
  <p:slideViewPr>
    <p:cSldViewPr snapToGrid="0">
      <p:cViewPr varScale="1">
        <p:scale>
          <a:sx n="230" d="100"/>
          <a:sy n="230" d="100"/>
        </p:scale>
        <p:origin x="1056"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10/7/2025</a:t>
            </a:fld>
            <a:endParaRPr lang="en-AU" dirty="0"/>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dirty="0"/>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4472B0-E5F8-CAFF-FA0D-DE61A6E4154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8A754F-C500-61F7-02FA-DFC47038767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E6EF2F7-63BE-4670-1372-742011BA2714}"/>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DD16060B-2CDD-5D6B-1750-2715CE3089E4}"/>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77581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227804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76D86F-699A-6826-B779-8FA58CE676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822A5B-6076-D4AE-27ED-35522CB598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4E3F33A-4514-5FBA-81F8-756955DD43F1}"/>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42F3A078-BB5D-762E-D1AA-97972338DDAE}"/>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AU" sz="1200" b="0" i="0" u="none" strike="noStrike" kern="1200" cap="none" spc="0" normalizeH="0" baseline="0" noProof="0" dirty="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7091058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7/10/25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7/10/25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7/10/25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7/10/25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7/10/25</a:t>
            </a:fld>
            <a:endParaRPr lang="en-US" dirty="0"/>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7/10/25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7/10/25</a:t>
            </a:fld>
            <a:endParaRPr lang="en-US" dirty="0"/>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7/10/25</a:t>
            </a:fld>
            <a:endParaRPr lang="en-US" dirty="0"/>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7/10/25</a:t>
            </a:fld>
            <a:endParaRPr lang="en-US" dirty="0"/>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7/10/25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dirty="0"/>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7/10/25</a:t>
            </a:fld>
            <a:endParaRPr lang="en-US" dirty="0"/>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dirty="0"/>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7/10/25</a:t>
            </a:fld>
            <a:endParaRPr lang="en-US" dirty="0"/>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dirty="0"/>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4E186F-090A-564B-60B1-DB759A983FDD}"/>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ACAD98FD-F7C1-1481-BBB2-C92ECDF0B6B3}"/>
              </a:ext>
            </a:extLst>
          </p:cNvPr>
          <p:cNvSpPr txBox="1"/>
          <p:nvPr/>
        </p:nvSpPr>
        <p:spPr>
          <a:xfrm>
            <a:off x="-6134" y="4401161"/>
            <a:ext cx="9108559" cy="43088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0" lang="en-AU" sz="22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How can we be rid of sin?</a:t>
            </a:r>
          </a:p>
        </p:txBody>
      </p:sp>
      <p:sp>
        <p:nvSpPr>
          <p:cNvPr id="3" name="TextBox 2">
            <a:extLst>
              <a:ext uri="{FF2B5EF4-FFF2-40B4-BE49-F238E27FC236}">
                <a16:creationId xmlns:a16="http://schemas.microsoft.com/office/drawing/2014/main" id="{6102EB1C-F18B-2157-A0EA-76729EC79D34}"/>
              </a:ext>
            </a:extLst>
          </p:cNvPr>
          <p:cNvSpPr txBox="1"/>
          <p:nvPr/>
        </p:nvSpPr>
        <p:spPr>
          <a:xfrm>
            <a:off x="0" y="1802637"/>
            <a:ext cx="9144000" cy="646331"/>
          </a:xfrm>
          <a:prstGeom prst="rect">
            <a:avLst/>
          </a:prstGeom>
          <a:noFill/>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Sin separates us from God.</a:t>
            </a:r>
          </a:p>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Sinful humans</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cannot bear to be in the presence of  His  Awesome  Holiness.</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4" name="TextBox 13">
            <a:extLst>
              <a:ext uri="{FF2B5EF4-FFF2-40B4-BE49-F238E27FC236}">
                <a16:creationId xmlns:a16="http://schemas.microsoft.com/office/drawing/2014/main" id="{FF1F2749-2580-3F94-A9AA-8AFB1F0D71BE}"/>
              </a:ext>
            </a:extLst>
          </p:cNvPr>
          <p:cNvSpPr txBox="1"/>
          <p:nvPr/>
        </p:nvSpPr>
        <p:spPr>
          <a:xfrm>
            <a:off x="29308" y="972788"/>
            <a:ext cx="9108558"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The Great Spiritual Dilemma:</a:t>
            </a:r>
          </a:p>
        </p:txBody>
      </p:sp>
      <p:sp>
        <p:nvSpPr>
          <p:cNvPr id="21" name="TextBox 20">
            <a:extLst>
              <a:ext uri="{FF2B5EF4-FFF2-40B4-BE49-F238E27FC236}">
                <a16:creationId xmlns:a16="http://schemas.microsoft.com/office/drawing/2014/main" id="{72B5EAD4-C615-0ED5-CD08-99EA982CA8EB}"/>
              </a:ext>
            </a:extLst>
          </p:cNvPr>
          <p:cNvSpPr txBox="1"/>
          <p:nvPr/>
        </p:nvSpPr>
        <p:spPr>
          <a:xfrm>
            <a:off x="369277" y="255456"/>
            <a:ext cx="132470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FFE489"/>
                </a:solidFill>
                <a:effectLst/>
                <a:uLnTx/>
                <a:uFillTx/>
                <a:latin typeface="Times New Roman" panose="02020603050405020304" pitchFamily="18" charset="0"/>
                <a:ea typeface="+mn-ea"/>
                <a:cs typeface="Times New Roman" panose="02020603050405020304" pitchFamily="18" charset="0"/>
              </a:rPr>
              <a:t>Sacrifice</a:t>
            </a:r>
          </a:p>
        </p:txBody>
      </p:sp>
      <p:sp>
        <p:nvSpPr>
          <p:cNvPr id="2" name="TextBox 1">
            <a:extLst>
              <a:ext uri="{FF2B5EF4-FFF2-40B4-BE49-F238E27FC236}">
                <a16:creationId xmlns:a16="http://schemas.microsoft.com/office/drawing/2014/main" id="{9B8730CA-3C92-AABA-9969-EF37D184C98F}"/>
              </a:ext>
            </a:extLst>
          </p:cNvPr>
          <p:cNvSpPr txBox="1"/>
          <p:nvPr/>
        </p:nvSpPr>
        <p:spPr>
          <a:xfrm>
            <a:off x="5357448" y="679847"/>
            <a:ext cx="132470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FFE489"/>
                </a:solidFill>
                <a:effectLst/>
                <a:uLnTx/>
                <a:uFillTx/>
                <a:latin typeface="Times New Roman" panose="02020603050405020304" pitchFamily="18" charset="0"/>
                <a:ea typeface="+mn-ea"/>
                <a:cs typeface="Times New Roman" panose="02020603050405020304" pitchFamily="18" charset="0"/>
              </a:rPr>
              <a:t>Redemption</a:t>
            </a:r>
          </a:p>
        </p:txBody>
      </p:sp>
      <p:sp>
        <p:nvSpPr>
          <p:cNvPr id="4" name="TextBox 3">
            <a:extLst>
              <a:ext uri="{FF2B5EF4-FFF2-40B4-BE49-F238E27FC236}">
                <a16:creationId xmlns:a16="http://schemas.microsoft.com/office/drawing/2014/main" id="{B3D924FE-66D3-6A20-AB26-8220EDF4B9A4}"/>
              </a:ext>
            </a:extLst>
          </p:cNvPr>
          <p:cNvSpPr txBox="1"/>
          <p:nvPr/>
        </p:nvSpPr>
        <p:spPr>
          <a:xfrm>
            <a:off x="4056186" y="335011"/>
            <a:ext cx="132470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FFE489"/>
                </a:solidFill>
                <a:effectLst/>
                <a:uLnTx/>
                <a:uFillTx/>
                <a:latin typeface="Times New Roman" panose="02020603050405020304" pitchFamily="18" charset="0"/>
                <a:ea typeface="+mn-ea"/>
                <a:cs typeface="Times New Roman" panose="02020603050405020304" pitchFamily="18" charset="0"/>
              </a:rPr>
              <a:t>Purification</a:t>
            </a:r>
          </a:p>
        </p:txBody>
      </p:sp>
      <p:sp>
        <p:nvSpPr>
          <p:cNvPr id="5" name="TextBox 4">
            <a:extLst>
              <a:ext uri="{FF2B5EF4-FFF2-40B4-BE49-F238E27FC236}">
                <a16:creationId xmlns:a16="http://schemas.microsoft.com/office/drawing/2014/main" id="{5147DEAB-2041-0A96-B48E-4CC42E51BA8E}"/>
              </a:ext>
            </a:extLst>
          </p:cNvPr>
          <p:cNvSpPr txBox="1"/>
          <p:nvPr/>
        </p:nvSpPr>
        <p:spPr>
          <a:xfrm>
            <a:off x="6107724" y="84273"/>
            <a:ext cx="213359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solidFill>
                  <a:srgbClr val="FFE489"/>
                </a:solidFill>
                <a:latin typeface="Times New Roman" panose="02020603050405020304" pitchFamily="18" charset="0"/>
                <a:cs typeface="Times New Roman" panose="02020603050405020304" pitchFamily="18" charset="0"/>
              </a:rPr>
              <a:t>Clear Conscience</a:t>
            </a:r>
            <a:endParaRPr kumimoji="0" lang="en-AU" sz="1800" b="0" i="0" u="none" strike="noStrike" kern="1200" cap="none" spc="0" normalizeH="0" baseline="0" noProof="0" dirty="0">
              <a:ln>
                <a:noFill/>
              </a:ln>
              <a:solidFill>
                <a:srgbClr val="FFE489"/>
              </a:solidFill>
              <a:effectLst/>
              <a:uLnTx/>
              <a:uFillTx/>
              <a:latin typeface="Times New Roman" panose="02020603050405020304" pitchFamily="18" charset="0"/>
              <a:ea typeface="+mn-ea"/>
              <a:cs typeface="Times New Roman" panose="02020603050405020304" pitchFamily="18" charset="0"/>
            </a:endParaRPr>
          </a:p>
        </p:txBody>
      </p:sp>
      <p:sp>
        <p:nvSpPr>
          <p:cNvPr id="6" name="TextBox 5">
            <a:extLst>
              <a:ext uri="{FF2B5EF4-FFF2-40B4-BE49-F238E27FC236}">
                <a16:creationId xmlns:a16="http://schemas.microsoft.com/office/drawing/2014/main" id="{888C3CA2-2FFE-DA30-7537-8B878079CA1C}"/>
              </a:ext>
            </a:extLst>
          </p:cNvPr>
          <p:cNvSpPr txBox="1"/>
          <p:nvPr/>
        </p:nvSpPr>
        <p:spPr>
          <a:xfrm>
            <a:off x="1670539" y="495181"/>
            <a:ext cx="132470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FFE489"/>
                </a:solidFill>
                <a:effectLst/>
                <a:uLnTx/>
                <a:uFillTx/>
                <a:latin typeface="Times New Roman" panose="02020603050405020304" pitchFamily="18" charset="0"/>
                <a:ea typeface="+mn-ea"/>
                <a:cs typeface="Times New Roman" panose="02020603050405020304" pitchFamily="18" charset="0"/>
              </a:rPr>
              <a:t>Covenant</a:t>
            </a:r>
          </a:p>
        </p:txBody>
      </p:sp>
      <p:sp>
        <p:nvSpPr>
          <p:cNvPr id="7" name="TextBox 6">
            <a:extLst>
              <a:ext uri="{FF2B5EF4-FFF2-40B4-BE49-F238E27FC236}">
                <a16:creationId xmlns:a16="http://schemas.microsoft.com/office/drawing/2014/main" id="{6B64A252-82B0-950F-5DC1-3C4CFBF9F0AF}"/>
              </a:ext>
            </a:extLst>
          </p:cNvPr>
          <p:cNvSpPr txBox="1"/>
          <p:nvPr/>
        </p:nvSpPr>
        <p:spPr>
          <a:xfrm>
            <a:off x="2754924" y="84273"/>
            <a:ext cx="132470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FFE489"/>
                </a:solidFill>
                <a:effectLst/>
                <a:uLnTx/>
                <a:uFillTx/>
                <a:latin typeface="Times New Roman" panose="02020603050405020304" pitchFamily="18" charset="0"/>
                <a:ea typeface="+mn-ea"/>
                <a:cs typeface="Times New Roman" panose="02020603050405020304" pitchFamily="18" charset="0"/>
              </a:rPr>
              <a:t>Forgiveness</a:t>
            </a:r>
          </a:p>
        </p:txBody>
      </p:sp>
      <p:sp>
        <p:nvSpPr>
          <p:cNvPr id="8" name="TextBox 7">
            <a:extLst>
              <a:ext uri="{FF2B5EF4-FFF2-40B4-BE49-F238E27FC236}">
                <a16:creationId xmlns:a16="http://schemas.microsoft.com/office/drawing/2014/main" id="{96F6D472-3224-586E-006C-CCD8243DA6F6}"/>
              </a:ext>
            </a:extLst>
          </p:cNvPr>
          <p:cNvSpPr txBox="1"/>
          <p:nvPr/>
        </p:nvSpPr>
        <p:spPr>
          <a:xfrm>
            <a:off x="7233138" y="468195"/>
            <a:ext cx="132470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FFE489"/>
                </a:solidFill>
                <a:effectLst/>
                <a:uLnTx/>
                <a:uFillTx/>
                <a:latin typeface="Times New Roman" panose="02020603050405020304" pitchFamily="18" charset="0"/>
                <a:ea typeface="+mn-ea"/>
                <a:cs typeface="Times New Roman" panose="02020603050405020304" pitchFamily="18" charset="0"/>
              </a:rPr>
              <a:t>Atonement</a:t>
            </a:r>
          </a:p>
        </p:txBody>
      </p:sp>
      <p:sp>
        <p:nvSpPr>
          <p:cNvPr id="9" name="TextBox 8">
            <a:extLst>
              <a:ext uri="{FF2B5EF4-FFF2-40B4-BE49-F238E27FC236}">
                <a16:creationId xmlns:a16="http://schemas.microsoft.com/office/drawing/2014/main" id="{58A88DD7-7EAD-8466-8BF5-F0FDB600BA8C}"/>
              </a:ext>
            </a:extLst>
          </p:cNvPr>
          <p:cNvSpPr txBox="1"/>
          <p:nvPr/>
        </p:nvSpPr>
        <p:spPr>
          <a:xfrm>
            <a:off x="902676" y="1283905"/>
            <a:ext cx="823519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How can I (a sinful</a:t>
            </a:r>
            <a:r>
              <a:rPr kumimoji="0" lang="en-AU" sz="2000" b="0" i="0" u="none" strike="noStrike" kern="1200" cap="none" spc="0" normalizeH="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human) possibly be in the presence of a Holy God????</a:t>
            </a:r>
            <a:endPar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BB6DE88B-1749-2BCC-F960-168F94B4A343}"/>
              </a:ext>
            </a:extLst>
          </p:cNvPr>
          <p:cNvSpPr txBox="1"/>
          <p:nvPr/>
        </p:nvSpPr>
        <p:spPr>
          <a:xfrm>
            <a:off x="-640" y="2530814"/>
            <a:ext cx="823519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Sin is our rejection of God.  Falling short of the holiness of God.</a:t>
            </a:r>
          </a:p>
        </p:txBody>
      </p:sp>
      <p:sp>
        <p:nvSpPr>
          <p:cNvPr id="17" name="TextBox 16">
            <a:extLst>
              <a:ext uri="{FF2B5EF4-FFF2-40B4-BE49-F238E27FC236}">
                <a16:creationId xmlns:a16="http://schemas.microsoft.com/office/drawing/2014/main" id="{CB561E56-E332-12ED-CC98-08A780BC7FB2}"/>
              </a:ext>
            </a:extLst>
          </p:cNvPr>
          <p:cNvSpPr txBox="1"/>
          <p:nvPr/>
        </p:nvSpPr>
        <p:spPr>
          <a:xfrm>
            <a:off x="526472" y="2873913"/>
            <a:ext cx="8622477" cy="646331"/>
          </a:xfrm>
          <a:prstGeom prst="rect">
            <a:avLst/>
          </a:prstGeom>
          <a:noFill/>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Wrong-doing, is</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what we do because of our sin.</a:t>
            </a:r>
          </a:p>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solidFill>
                  <a:prstClr val="white"/>
                </a:solidFill>
                <a:latin typeface="Times New Roman" panose="02020603050405020304" pitchFamily="18" charset="0"/>
                <a:cs typeface="Times New Roman" panose="02020603050405020304" pitchFamily="18" charset="0"/>
              </a:rPr>
              <a:t>Sin distorts our perspective of</a:t>
            </a:r>
            <a:r>
              <a:rPr lang="en-AU" dirty="0">
                <a:solidFill>
                  <a:prstClr val="white"/>
                </a:solidFill>
                <a:latin typeface="Times New Roman" panose="02020603050405020304" pitchFamily="18" charset="0"/>
                <a:cs typeface="Times New Roman" panose="02020603050405020304" pitchFamily="18" charset="0"/>
              </a:rPr>
              <a:t> good and evil.</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TextBox 17">
            <a:extLst>
              <a:ext uri="{FF2B5EF4-FFF2-40B4-BE49-F238E27FC236}">
                <a16:creationId xmlns:a16="http://schemas.microsoft.com/office/drawing/2014/main" id="{04404898-5871-D0B1-25FC-0BDCE2DC4DBC}"/>
              </a:ext>
            </a:extLst>
          </p:cNvPr>
          <p:cNvSpPr txBox="1"/>
          <p:nvPr/>
        </p:nvSpPr>
        <p:spPr>
          <a:xfrm>
            <a:off x="4901" y="3461840"/>
            <a:ext cx="892850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When we repent of sin and enjoy the</a:t>
            </a:r>
            <a:r>
              <a:rPr kumimoji="0" lang="en-AU" b="0" i="0" u="none" strike="noStrike" kern="1200" cap="none" spc="0" normalizeH="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loving relationship of God, His ways become our ways </a:t>
            </a:r>
            <a:endPar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22" name="TextBox 21">
            <a:extLst>
              <a:ext uri="{FF2B5EF4-FFF2-40B4-BE49-F238E27FC236}">
                <a16:creationId xmlns:a16="http://schemas.microsoft.com/office/drawing/2014/main" id="{5B1B8039-C687-D022-846A-18F2F42BCD77}"/>
              </a:ext>
            </a:extLst>
          </p:cNvPr>
          <p:cNvSpPr txBox="1"/>
          <p:nvPr/>
        </p:nvSpPr>
        <p:spPr>
          <a:xfrm>
            <a:off x="266007" y="4752590"/>
            <a:ext cx="8373095" cy="646331"/>
          </a:xfrm>
          <a:prstGeom prst="rect">
            <a:avLst/>
          </a:prstGeom>
          <a:noFill/>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solidFill>
                  <a:prstClr val="white"/>
                </a:solidFill>
                <a:latin typeface="Times New Roman" panose="02020603050405020304" pitchFamily="18" charset="0"/>
                <a:cs typeface="Times New Roman" panose="02020603050405020304" pitchFamily="18" charset="0"/>
              </a:rPr>
              <a:t>For</a:t>
            </a:r>
            <a:r>
              <a:rPr lang="en-AU" dirty="0">
                <a:solidFill>
                  <a:prstClr val="white"/>
                </a:solidFill>
                <a:latin typeface="Times New Roman" panose="02020603050405020304" pitchFamily="18" charset="0"/>
                <a:cs typeface="Times New Roman" panose="02020603050405020304" pitchFamily="18" charset="0"/>
              </a:rPr>
              <a:t> forgiveness, it must be atoned for (a price has to be paid)</a:t>
            </a:r>
          </a:p>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Penalty</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for sin is “death”.  Forgiveness requires the shedding of blood</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838822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p:bldP spid="14" grpId="0"/>
      <p:bldP spid="21" grpId="0"/>
      <p:bldP spid="2" grpId="0"/>
      <p:bldP spid="4" grpId="0"/>
      <p:bldP spid="5" grpId="0"/>
      <p:bldP spid="6" grpId="0"/>
      <p:bldP spid="7" grpId="0"/>
      <p:bldP spid="8" grpId="0"/>
      <p:bldP spid="9" grpId="0"/>
      <p:bldP spid="11" grpId="0"/>
      <p:bldP spid="17" grpId="0" uiExpand="1" build="p"/>
      <p:bldP spid="18" grpId="0"/>
      <p:bldP spid="2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9DEA1-EBA6-7A99-3397-C5B706BCD40F}"/>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B0C0BE96-1CF6-A35D-60AA-93260970B068}"/>
              </a:ext>
            </a:extLst>
          </p:cNvPr>
          <p:cNvSpPr txBox="1">
            <a:spLocks noChangeArrowheads="1"/>
          </p:cNvSpPr>
          <p:nvPr/>
        </p:nvSpPr>
        <p:spPr bwMode="auto">
          <a:xfrm>
            <a:off x="22444" y="0"/>
            <a:ext cx="9144000" cy="4893647"/>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Thus it was necessary for the copies of the heavenly things to be purified with these rites, but the heavenly things themselves with better sacrifices than these.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Christ has entered, not into holy places made with hands, which are copies of the true things, but into heaven itself, now to appear in the presence of God on our behalf.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Nor was it to offer himself repeatedly, as the high priest enters the holy places every year with blood not his own,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then he would have had to suffer repeatedly since the foundation of the world.  But as it is, he has appeared once for all at the end of the ages to put away sin by the sacrifice of himself.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just as it is appointed for man to die once, and after that comes judgment,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so Christ, having been offered once to bear the sins of many, will appear a second time, not to deal with sin but to save those who are eagerly waiting for him.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99676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4703E-EF7E-7C7B-A2DE-2BE928013732}"/>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B6D83BBC-46F1-8098-6A2D-0970D6B2FE67}"/>
              </a:ext>
            </a:extLst>
          </p:cNvPr>
          <p:cNvSpPr txBox="1">
            <a:spLocks noChangeArrowheads="1"/>
          </p:cNvSpPr>
          <p:nvPr/>
        </p:nvSpPr>
        <p:spPr bwMode="auto">
          <a:xfrm>
            <a:off x="22444" y="0"/>
            <a:ext cx="9144000" cy="3463320"/>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since the law has but a shadow of the good things to come instead of the true form of these realities, it can never, by the same sacrifices that are continually offered every year, make perfect those who draw near.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Otherwise, would they not have ceased to be offered, since the worshipers, having once been cleansed, would no longer have any consciousness of sins?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in these sacrifices there is a reminder of sins every year.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it is impossible for the blood of bulls and goats to take away sins.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993329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5F9A71-0E2F-27CD-090C-4AE03BDD8BB0}"/>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5F1FE291-DDBE-FBEA-3B14-89F54DF0C44B}"/>
              </a:ext>
            </a:extLst>
          </p:cNvPr>
          <p:cNvSpPr txBox="1">
            <a:spLocks noChangeArrowheads="1"/>
          </p:cNvSpPr>
          <p:nvPr/>
        </p:nvSpPr>
        <p:spPr bwMode="auto">
          <a:xfrm>
            <a:off x="0" y="10297"/>
            <a:ext cx="9144000" cy="4361002"/>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Consequently, when Christ came into the world, he said,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“Sacrifices and offerings you have not desired,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a body have you prepared for me;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in burnt offerings and sin offerings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you have taken no pleasure.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Then I said, ‘Behold, I have come to do your will, O God,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as it is written of me in the scroll of the book.’ ”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693132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AD2ACF-E04F-50B2-1658-718CE44CBF71}"/>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B25E53E7-4286-8877-2ADC-F3978FF9A7A3}"/>
              </a:ext>
            </a:extLst>
          </p:cNvPr>
          <p:cNvSpPr txBox="1">
            <a:spLocks noChangeArrowheads="1"/>
          </p:cNvSpPr>
          <p:nvPr/>
        </p:nvSpPr>
        <p:spPr bwMode="auto">
          <a:xfrm>
            <a:off x="22444" y="0"/>
            <a:ext cx="9144000" cy="5537926"/>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When he said above, “You have neither desired nor taken pleasure in sacrifices and offerings and burnt offerings and sin offerings” (these are offered according to the law),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then he added, “Behold, I have come to do your will.” He does away with the first in order to establish the second.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by that will we have been sanctified through the offering of the body of Jesus Christ once for all.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every priest stands daily at his service, offering repeatedly the same sacrifices, which can never take away sins.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when Christ had offered for all time a single sacrifice for sins, he sat down at the right hand of God,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waiting from that time until his enemies should be made a footstool for his feet.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by a single offering he has perfected for all time those who are being sanctified.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1881112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048D5F-784B-A84B-61F4-FE4198B34FB0}"/>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E21B659C-3B71-1549-629A-6FA90037622B}"/>
              </a:ext>
            </a:extLst>
          </p:cNvPr>
          <p:cNvSpPr txBox="1">
            <a:spLocks noChangeArrowheads="1"/>
          </p:cNvSpPr>
          <p:nvPr/>
        </p:nvSpPr>
        <p:spPr bwMode="auto">
          <a:xfrm>
            <a:off x="22444" y="0"/>
            <a:ext cx="9144000" cy="5586979"/>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5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the Holy Spirit also bears witness to us;  for after saying,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152400" algn="l" defTabSz="457200" rtl="0" eaLnBrk="1" fontAlgn="auto" latinLnBrk="0" hangingPunct="1">
              <a:lnSpc>
                <a:spcPct val="115000"/>
              </a:lnSpc>
              <a:spcBef>
                <a:spcPts val="0"/>
              </a:spcBef>
              <a:spcAft>
                <a:spcPts val="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tab pos="127000" algn="r"/>
                <a:tab pos="254000" algn="l"/>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“This is the covenant that I will make with them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after those days, declares the Lord: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 will put my laws on their hearts,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write them on their minds,”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609600" marR="0" lvl="0" indent="-203200" algn="l" defTabSz="457200" rtl="0" eaLnBrk="1" fontAlgn="auto" latinLnBrk="0" hangingPunct="1">
              <a:lnSpc>
                <a:spcPct val="115000"/>
              </a:lnSpc>
              <a:spcBef>
                <a:spcPts val="0"/>
              </a:spcBef>
              <a:spcAft>
                <a:spcPts val="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15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then he adds,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15000"/>
              </a:lnSpc>
              <a:spcBef>
                <a:spcPts val="0"/>
              </a:spcBef>
              <a:spcAft>
                <a:spcPts val="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 will remember their sins and their lawless deeds no more.”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609600" marR="0" lvl="0" indent="-609600" algn="l" defTabSz="457200" rtl="0" eaLnBrk="1" fontAlgn="auto" latinLnBrk="0" hangingPunct="1">
              <a:lnSpc>
                <a:spcPct val="115000"/>
              </a:lnSpc>
              <a:spcBef>
                <a:spcPts val="0"/>
              </a:spcBef>
              <a:spcAft>
                <a:spcPts val="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15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Where there is forgiveness of these, there is no longer any offering for sin.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4066670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F6FE6C-88E1-4DA2-32ED-7714DE6D682A}"/>
            </a:ext>
          </a:extLst>
        </p:cNvPr>
        <p:cNvGrpSpPr/>
        <p:nvPr/>
      </p:nvGrpSpPr>
      <p:grpSpPr>
        <a:xfrm>
          <a:off x="0" y="0"/>
          <a:ext cx="0" cy="0"/>
          <a:chOff x="0" y="0"/>
          <a:chExt cx="0" cy="0"/>
        </a:xfrm>
      </p:grpSpPr>
      <p:sp>
        <p:nvSpPr>
          <p:cNvPr id="10" name="TextBox 9">
            <a:extLst>
              <a:ext uri="{FF2B5EF4-FFF2-40B4-BE49-F238E27FC236}">
                <a16:creationId xmlns:a16="http://schemas.microsoft.com/office/drawing/2014/main" id="{CCD7B29E-6855-BBE7-DE50-0B94BE68E16A}"/>
              </a:ext>
            </a:extLst>
          </p:cNvPr>
          <p:cNvSpPr txBox="1"/>
          <p:nvPr/>
        </p:nvSpPr>
        <p:spPr>
          <a:xfrm>
            <a:off x="0" y="1559687"/>
            <a:ext cx="322357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How can we be rid of sin?</a:t>
            </a:r>
          </a:p>
        </p:txBody>
      </p:sp>
      <p:sp>
        <p:nvSpPr>
          <p:cNvPr id="3" name="TextBox 2">
            <a:extLst>
              <a:ext uri="{FF2B5EF4-FFF2-40B4-BE49-F238E27FC236}">
                <a16:creationId xmlns:a16="http://schemas.microsoft.com/office/drawing/2014/main" id="{4C0329AE-2092-1B28-73A9-1136BFDADC9E}"/>
              </a:ext>
            </a:extLst>
          </p:cNvPr>
          <p:cNvSpPr txBox="1"/>
          <p:nvPr/>
        </p:nvSpPr>
        <p:spPr>
          <a:xfrm>
            <a:off x="4901" y="252517"/>
            <a:ext cx="9144000" cy="646331"/>
          </a:xfrm>
          <a:prstGeom prst="rect">
            <a:avLst/>
          </a:prstGeom>
          <a:noFill/>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Sin separates us from God.</a:t>
            </a:r>
          </a:p>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Sinful humans cannot bear to be in the presence of  His  Awesome  Holiness.</a:t>
            </a:r>
          </a:p>
        </p:txBody>
      </p:sp>
      <p:sp>
        <p:nvSpPr>
          <p:cNvPr id="9" name="TextBox 8">
            <a:extLst>
              <a:ext uri="{FF2B5EF4-FFF2-40B4-BE49-F238E27FC236}">
                <a16:creationId xmlns:a16="http://schemas.microsoft.com/office/drawing/2014/main" id="{C206A10D-FB6B-5950-4AE2-EB976C6007A6}"/>
              </a:ext>
            </a:extLst>
          </p:cNvPr>
          <p:cNvSpPr txBox="1"/>
          <p:nvPr/>
        </p:nvSpPr>
        <p:spPr>
          <a:xfrm>
            <a:off x="351560" y="20108"/>
            <a:ext cx="823519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How can I (a sinful human) possibly be in the presence of a Holy God????</a:t>
            </a:r>
          </a:p>
        </p:txBody>
      </p:sp>
      <p:sp>
        <p:nvSpPr>
          <p:cNvPr id="11" name="TextBox 10">
            <a:extLst>
              <a:ext uri="{FF2B5EF4-FFF2-40B4-BE49-F238E27FC236}">
                <a16:creationId xmlns:a16="http://schemas.microsoft.com/office/drawing/2014/main" id="{6C393E4D-C3EB-CD38-A7DC-45D5ECC4750F}"/>
              </a:ext>
            </a:extLst>
          </p:cNvPr>
          <p:cNvSpPr txBox="1"/>
          <p:nvPr/>
        </p:nvSpPr>
        <p:spPr>
          <a:xfrm>
            <a:off x="334959" y="843788"/>
            <a:ext cx="8235190" cy="36933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Sin is our rejection of God.  Falling short of the holiness of God.</a:t>
            </a:r>
          </a:p>
        </p:txBody>
      </p:sp>
      <p:sp>
        <p:nvSpPr>
          <p:cNvPr id="18" name="TextBox 17">
            <a:extLst>
              <a:ext uri="{FF2B5EF4-FFF2-40B4-BE49-F238E27FC236}">
                <a16:creationId xmlns:a16="http://schemas.microsoft.com/office/drawing/2014/main" id="{F75DB779-E044-0C24-C05C-C3D991FA63AD}"/>
              </a:ext>
            </a:extLst>
          </p:cNvPr>
          <p:cNvSpPr txBox="1"/>
          <p:nvPr/>
        </p:nvSpPr>
        <p:spPr>
          <a:xfrm>
            <a:off x="0" y="1213120"/>
            <a:ext cx="892850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8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When we repent of sin and enjoy the loving relationship of God, His ways become our ways </a:t>
            </a:r>
          </a:p>
        </p:txBody>
      </p:sp>
      <p:sp>
        <p:nvSpPr>
          <p:cNvPr id="22" name="TextBox 21">
            <a:extLst>
              <a:ext uri="{FF2B5EF4-FFF2-40B4-BE49-F238E27FC236}">
                <a16:creationId xmlns:a16="http://schemas.microsoft.com/office/drawing/2014/main" id="{BDE1F7DD-9754-E5D8-2767-BD7940730B2D}"/>
              </a:ext>
            </a:extLst>
          </p:cNvPr>
          <p:cNvSpPr txBox="1"/>
          <p:nvPr/>
        </p:nvSpPr>
        <p:spPr>
          <a:xfrm>
            <a:off x="2489554" y="1567665"/>
            <a:ext cx="5952811" cy="369332"/>
          </a:xfrm>
          <a:prstGeom prst="rect">
            <a:avLst/>
          </a:prstGeom>
          <a:noFill/>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For forgiveness, it must be atoned for (a price has to be paid)</a:t>
            </a:r>
          </a:p>
        </p:txBody>
      </p:sp>
      <p:cxnSp>
        <p:nvCxnSpPr>
          <p:cNvPr id="13" name="Straight Connector 12">
            <a:extLst>
              <a:ext uri="{FF2B5EF4-FFF2-40B4-BE49-F238E27FC236}">
                <a16:creationId xmlns:a16="http://schemas.microsoft.com/office/drawing/2014/main" id="{30E9E9AF-3052-604A-983E-D6963D2C2A8A}"/>
              </a:ext>
            </a:extLst>
          </p:cNvPr>
          <p:cNvCxnSpPr>
            <a:cxnSpLocks/>
          </p:cNvCxnSpPr>
          <p:nvPr/>
        </p:nvCxnSpPr>
        <p:spPr>
          <a:xfrm flipV="1">
            <a:off x="215492" y="1908865"/>
            <a:ext cx="8713018" cy="6495"/>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EF8E0BEC-8ADD-84F5-6254-5E884945F52F}"/>
              </a:ext>
            </a:extLst>
          </p:cNvPr>
          <p:cNvSpPr txBox="1"/>
          <p:nvPr/>
        </p:nvSpPr>
        <p:spPr>
          <a:xfrm>
            <a:off x="0" y="1912113"/>
            <a:ext cx="823519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1.  The Sacrifice</a:t>
            </a:r>
            <a:r>
              <a:rPr kumimoji="0" lang="en-AU" b="0" i="0" u="none" strike="noStrike" kern="1200" cap="none" spc="0" normalizeH="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 of Jesus is the only way to be forgiven of sin</a:t>
            </a:r>
            <a:endPar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19" name="TextBox 18">
            <a:extLst>
              <a:ext uri="{FF2B5EF4-FFF2-40B4-BE49-F238E27FC236}">
                <a16:creationId xmlns:a16="http://schemas.microsoft.com/office/drawing/2014/main" id="{76CE9F49-3A4C-F9DD-7494-83372C7D5E0C}"/>
              </a:ext>
            </a:extLst>
          </p:cNvPr>
          <p:cNvSpPr txBox="1"/>
          <p:nvPr/>
        </p:nvSpPr>
        <p:spPr>
          <a:xfrm>
            <a:off x="1058487" y="2206257"/>
            <a:ext cx="8085513" cy="584775"/>
          </a:xfrm>
          <a:prstGeom prst="rect">
            <a:avLst/>
          </a:prstGeom>
          <a:noFill/>
        </p:spPr>
        <p:txBody>
          <a:bodyPr wrap="square" rtlCol="0">
            <a:spAutoFit/>
          </a:bodyPr>
          <a:lstStyle/>
          <a:p>
            <a:pPr marL="180975" lvl="0" indent="-180975">
              <a:buFont typeface="Arial" panose="020B0604020202020204" pitchFamily="34" charset="0"/>
              <a:buChar char="•"/>
              <a:defRPr/>
            </a:pPr>
            <a:r>
              <a:rPr lang="en-AU" sz="16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without the shedding of blood there is no forgiveness of sins.</a:t>
            </a:r>
          </a:p>
          <a:p>
            <a:pPr marL="180975" indent="-180975">
              <a:buFont typeface="Arial" panose="020B0604020202020204" pitchFamily="34" charset="0"/>
              <a:buChar char="•"/>
              <a:defRPr/>
            </a:pPr>
            <a:r>
              <a:rPr lang="en-AU" sz="16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it is impossible for the blood of bulls and goats to take away sins. </a:t>
            </a:r>
            <a:r>
              <a:rPr lang="en-AU" sz="1600" dirty="0">
                <a:solidFill>
                  <a:schemeClr val="bg1"/>
                </a:solidFill>
              </a:rPr>
              <a:t> </a:t>
            </a:r>
            <a:endParaRPr kumimoji="0" lang="en-AU" sz="1600" b="0" i="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C4C7BC30-3F24-A385-8DFE-5ACC1B6841C2}"/>
              </a:ext>
            </a:extLst>
          </p:cNvPr>
          <p:cNvSpPr txBox="1"/>
          <p:nvPr/>
        </p:nvSpPr>
        <p:spPr>
          <a:xfrm>
            <a:off x="378122" y="2721646"/>
            <a:ext cx="8765878" cy="923330"/>
          </a:xfrm>
          <a:prstGeom prst="rect">
            <a:avLst/>
          </a:prstGeom>
          <a:noFill/>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Old Covenant sacrificial</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system was ineffective.  Could not give a clear conscience.</a:t>
            </a:r>
          </a:p>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solidFill>
                  <a:prstClr val="white"/>
                </a:solidFill>
                <a:latin typeface="Times New Roman" panose="02020603050405020304" pitchFamily="18" charset="0"/>
                <a:cs typeface="Times New Roman" panose="02020603050405020304" pitchFamily="18" charset="0"/>
              </a:rPr>
              <a:t>The</a:t>
            </a:r>
            <a:r>
              <a:rPr lang="en-AU" dirty="0">
                <a:solidFill>
                  <a:prstClr val="white"/>
                </a:solidFill>
                <a:latin typeface="Times New Roman" panose="02020603050405020304" pitchFamily="18" charset="0"/>
                <a:cs typeface="Times New Roman" panose="02020603050405020304" pitchFamily="18" charset="0"/>
              </a:rPr>
              <a:t> blood of Christ purifies our conscience.</a:t>
            </a:r>
          </a:p>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One</a:t>
            </a: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 sacrifice, for all time.  Never to be repeated.</a:t>
            </a:r>
          </a:p>
        </p:txBody>
      </p:sp>
      <p:sp>
        <p:nvSpPr>
          <p:cNvPr id="23" name="TextBox 22">
            <a:extLst>
              <a:ext uri="{FF2B5EF4-FFF2-40B4-BE49-F238E27FC236}">
                <a16:creationId xmlns:a16="http://schemas.microsoft.com/office/drawing/2014/main" id="{A459BA5E-BAA8-A105-AA56-FCADBF22ADFC}"/>
              </a:ext>
            </a:extLst>
          </p:cNvPr>
          <p:cNvSpPr txBox="1"/>
          <p:nvPr/>
        </p:nvSpPr>
        <p:spPr>
          <a:xfrm>
            <a:off x="1307869" y="3568725"/>
            <a:ext cx="7704246" cy="369332"/>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rgbClr val="FFE489"/>
                </a:solidFill>
                <a:effectLst/>
                <a:uLnTx/>
                <a:uFillTx/>
                <a:latin typeface="Times New Roman" panose="02020603050405020304" pitchFamily="18" charset="0"/>
                <a:cs typeface="Times New Roman" panose="02020603050405020304" pitchFamily="18" charset="0"/>
              </a:rPr>
              <a:t>The only way to fellowship with the Father is through Jesus Christ.</a:t>
            </a:r>
          </a:p>
        </p:txBody>
      </p:sp>
      <p:sp>
        <p:nvSpPr>
          <p:cNvPr id="24" name="TextBox 23">
            <a:extLst>
              <a:ext uri="{FF2B5EF4-FFF2-40B4-BE49-F238E27FC236}">
                <a16:creationId xmlns:a16="http://schemas.microsoft.com/office/drawing/2014/main" id="{FF5AB66F-1C04-6910-BA83-FEA87F66400D}"/>
              </a:ext>
            </a:extLst>
          </p:cNvPr>
          <p:cNvSpPr txBox="1"/>
          <p:nvPr/>
        </p:nvSpPr>
        <p:spPr>
          <a:xfrm>
            <a:off x="11084" y="3907167"/>
            <a:ext cx="310725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2.  The Called  and  Enemies.</a:t>
            </a:r>
          </a:p>
        </p:txBody>
      </p:sp>
      <p:sp>
        <p:nvSpPr>
          <p:cNvPr id="25" name="TextBox 24">
            <a:extLst>
              <a:ext uri="{FF2B5EF4-FFF2-40B4-BE49-F238E27FC236}">
                <a16:creationId xmlns:a16="http://schemas.microsoft.com/office/drawing/2014/main" id="{6BC8D011-EB61-FDF2-5B59-84B9D2A830A9}"/>
              </a:ext>
            </a:extLst>
          </p:cNvPr>
          <p:cNvSpPr txBox="1"/>
          <p:nvPr/>
        </p:nvSpPr>
        <p:spPr>
          <a:xfrm>
            <a:off x="296486" y="4989516"/>
            <a:ext cx="8841971" cy="369332"/>
          </a:xfrm>
          <a:prstGeom prst="rect">
            <a:avLst/>
          </a:prstGeom>
          <a:noFill/>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relationship so wonderful, it is only possible through complete forgiveness.</a:t>
            </a:r>
            <a:endPar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6" name="TextBox 25">
            <a:extLst>
              <a:ext uri="{FF2B5EF4-FFF2-40B4-BE49-F238E27FC236}">
                <a16:creationId xmlns:a16="http://schemas.microsoft.com/office/drawing/2014/main" id="{2C0B8B2D-C703-BDE5-5D2B-52C0F8D3F56D}"/>
              </a:ext>
            </a:extLst>
          </p:cNvPr>
          <p:cNvSpPr txBox="1"/>
          <p:nvPr/>
        </p:nvSpPr>
        <p:spPr>
          <a:xfrm>
            <a:off x="215492" y="4217509"/>
            <a:ext cx="8917424" cy="646331"/>
          </a:xfrm>
          <a:prstGeom prst="rect">
            <a:avLst/>
          </a:prstGeom>
          <a:noFill/>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solidFill>
                  <a:prstClr val="white"/>
                </a:solidFill>
                <a:latin typeface="Times New Roman" panose="02020603050405020304" pitchFamily="18" charset="0"/>
                <a:cs typeface="Times New Roman" panose="02020603050405020304" pitchFamily="18" charset="0"/>
              </a:rPr>
              <a:t>On the Day of Judgment </a:t>
            </a:r>
            <a:r>
              <a:rPr lang="en-AU" sz="1600" dirty="0">
                <a:solidFill>
                  <a:prstClr val="white"/>
                </a:solidFill>
                <a:latin typeface="Times New Roman" panose="02020603050405020304" pitchFamily="18" charset="0"/>
                <a:cs typeface="Times New Roman" panose="02020603050405020304" pitchFamily="18" charset="0"/>
              </a:rPr>
              <a:t>(when Jesus returns),</a:t>
            </a:r>
            <a:r>
              <a:rPr lang="en-AU" dirty="0">
                <a:solidFill>
                  <a:prstClr val="white"/>
                </a:solidFill>
                <a:latin typeface="Times New Roman" panose="02020603050405020304" pitchFamily="18" charset="0"/>
                <a:cs typeface="Times New Roman" panose="02020603050405020304" pitchFamily="18" charset="0"/>
              </a:rPr>
              <a:t> salvation for those who eagerly wait for Him;</a:t>
            </a:r>
          </a:p>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Judgment for those who reject Him.</a:t>
            </a:r>
          </a:p>
        </p:txBody>
      </p:sp>
      <p:sp>
        <p:nvSpPr>
          <p:cNvPr id="27" name="TextBox 26">
            <a:extLst>
              <a:ext uri="{FF2B5EF4-FFF2-40B4-BE49-F238E27FC236}">
                <a16:creationId xmlns:a16="http://schemas.microsoft.com/office/drawing/2014/main" id="{1997CBA0-9CF0-3613-9247-3168B659774F}"/>
              </a:ext>
            </a:extLst>
          </p:cNvPr>
          <p:cNvSpPr txBox="1"/>
          <p:nvPr/>
        </p:nvSpPr>
        <p:spPr>
          <a:xfrm>
            <a:off x="5543" y="4738440"/>
            <a:ext cx="345809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3.  The Good News of the Gospel.</a:t>
            </a:r>
          </a:p>
        </p:txBody>
      </p:sp>
      <p:sp>
        <p:nvSpPr>
          <p:cNvPr id="29" name="TextBox 28">
            <a:extLst>
              <a:ext uri="{FF2B5EF4-FFF2-40B4-BE49-F238E27FC236}">
                <a16:creationId xmlns:a16="http://schemas.microsoft.com/office/drawing/2014/main" id="{18D2F51E-7430-00AF-E3A6-50CDB20F96A0}"/>
              </a:ext>
            </a:extLst>
          </p:cNvPr>
          <p:cNvSpPr txBox="1"/>
          <p:nvPr/>
        </p:nvSpPr>
        <p:spPr>
          <a:xfrm>
            <a:off x="2164867" y="5356338"/>
            <a:ext cx="3927623" cy="338554"/>
          </a:xfrm>
          <a:prstGeom prst="rect">
            <a:avLst/>
          </a:prstGeom>
          <a:solidFill>
            <a:schemeClr val="bg1"/>
          </a:solidFill>
        </p:spPr>
        <p:txBody>
          <a:bodyPr wrap="square" rtlCol="0">
            <a:spAutoFit/>
          </a:bodyPr>
          <a:lstStyle/>
          <a:p>
            <a:pPr>
              <a:buNone/>
            </a:pPr>
            <a:r>
              <a:rPr lang="en-AU" sz="1600" b="1" baseline="300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12.... </a:t>
            </a: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I will remember their sins no more.</a:t>
            </a:r>
            <a:r>
              <a:rPr lang="en-AU" sz="1600" dirty="0">
                <a:effectLst/>
              </a:rPr>
              <a:t> </a:t>
            </a:r>
            <a:endParaRPr lang="en-AU" sz="1600" dirty="0">
              <a:effectLst/>
              <a:latin typeface="Times New Roman" panose="02020603050405020304" pitchFamily="18" charset="0"/>
              <a:ea typeface="Times New Roman" panose="02020603050405020304" pitchFamily="18" charset="0"/>
            </a:endParaRPr>
          </a:p>
        </p:txBody>
      </p:sp>
      <p:sp>
        <p:nvSpPr>
          <p:cNvPr id="30" name="TextBox 29">
            <a:extLst>
              <a:ext uri="{FF2B5EF4-FFF2-40B4-BE49-F238E27FC236}">
                <a16:creationId xmlns:a16="http://schemas.microsoft.com/office/drawing/2014/main" id="{77FB2C4F-21F4-2870-16BB-0DED71FCFE3A}"/>
              </a:ext>
            </a:extLst>
          </p:cNvPr>
          <p:cNvSpPr txBox="1"/>
          <p:nvPr/>
        </p:nvSpPr>
        <p:spPr>
          <a:xfrm>
            <a:off x="2860430" y="3924428"/>
            <a:ext cx="5949781" cy="369332"/>
          </a:xfrm>
          <a:prstGeom prst="rect">
            <a:avLst/>
          </a:prstGeom>
          <a:noFill/>
        </p:spPr>
        <p:txBody>
          <a:bodyPr wrap="square" rtlCol="0">
            <a:spAutoFit/>
          </a:bodyPr>
          <a:lstStyle/>
          <a:p>
            <a:pPr marL="180975" marR="0" lvl="0" indent="-180975"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Jesus loved His enemies to die for their salvation.</a:t>
            </a:r>
            <a:endParaRPr kumimoji="0" lang="en-AU" sz="1800" b="0" i="0" u="none" strike="noStrike" kern="1200" cap="none" spc="0" normalizeH="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855782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P spid="20" grpId="0" build="p"/>
      <p:bldP spid="23" grpId="0"/>
      <p:bldP spid="24" grpId="0"/>
      <p:bldP spid="25" grpId="0"/>
      <p:bldP spid="26" grpId="0"/>
      <p:bldP spid="27" grpId="0"/>
      <p:bldP spid="29" grpId="0" animBg="1"/>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rPr>
              <a:t>Hebrews  8:1 – 10:18</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800" b="0" i="1" u="none" strike="noStrike" kern="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AU" sz="4400" b="0" i="0" u="none" strike="noStrike" kern="0" cap="none" spc="0" normalizeH="0" baseline="0" noProof="0" dirty="0">
              <a:ln>
                <a:noFill/>
              </a:ln>
              <a:solidFill>
                <a:srgbClr val="FFFF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235944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EA59D1-FD67-4F9B-5F5F-29733C7F3E0C}"/>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B2C36ED3-2BA8-D62D-EB59-E0A642B5546F}"/>
              </a:ext>
            </a:extLst>
          </p:cNvPr>
          <p:cNvSpPr txBox="1">
            <a:spLocks noChangeArrowheads="1"/>
          </p:cNvSpPr>
          <p:nvPr/>
        </p:nvSpPr>
        <p:spPr bwMode="auto">
          <a:xfrm>
            <a:off x="22444" y="0"/>
            <a:ext cx="9144000" cy="5262979"/>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Now the point in what we are saying is this:  we have such a high priest, one who is seated at the right hand of the throne of the Majesty in heaven,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 minister in the holy places, in the true tent that the Lord set up, not man.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every high priest is appointed to offer gifts and sacrifices;  thus it is necessary for this priest also to have something to offer.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Now if he were on earth, he would not be a priest at all, since there are priests who offer gifts according to the law.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They serve a copy and shadow of the heavenly things.  For when Moses was about to erect the tent, he was instructed by God, saying, “See that you make everything according to the pattern that was shown you on the mountain.”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as it is, Christ has obtained a ministry that is as much more excellent than the old as the covenant he mediates is better, since it is enacted on better promises.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if that first covenant had been faultless, there would have been no occasion to look for a second.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374457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83FFA3-4D6C-DFDF-B840-6071C7F5C214}"/>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5AE3C8D1-3C78-D0E9-C764-6C4183107769}"/>
              </a:ext>
            </a:extLst>
          </p:cNvPr>
          <p:cNvSpPr txBox="1">
            <a:spLocks noChangeArrowheads="1"/>
          </p:cNvSpPr>
          <p:nvPr/>
        </p:nvSpPr>
        <p:spPr bwMode="auto">
          <a:xfrm>
            <a:off x="22444" y="0"/>
            <a:ext cx="9144000" cy="5338706"/>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he finds fault with them when he says: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“Behold, the days are coming, declares the Lord,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when I will establish a new covenant with the house of Israel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with the house of Judah,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not like the covenant that I made with their fathers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on the day when I took them by the hand to bring them out of the land of Egypt.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they did not continue in my covenant,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100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so I showed no concern for them, declares the Lord.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2534045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750DE5-9392-0634-1782-B9573001B94E}"/>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4C2F8F47-3924-D849-6F62-17515EE682AA}"/>
              </a:ext>
            </a:extLst>
          </p:cNvPr>
          <p:cNvSpPr txBox="1">
            <a:spLocks noChangeArrowheads="1"/>
          </p:cNvSpPr>
          <p:nvPr/>
        </p:nvSpPr>
        <p:spPr bwMode="auto">
          <a:xfrm>
            <a:off x="0" y="10297"/>
            <a:ext cx="9144000" cy="5162247"/>
          </a:xfrm>
          <a:prstGeom prst="rect">
            <a:avLst/>
          </a:prstGeom>
          <a:noFill/>
          <a:ln w="9525">
            <a:noFill/>
            <a:miter lim="800000"/>
            <a:headEnd/>
            <a:tailEnd/>
          </a:ln>
        </p:spPr>
        <p:txBody>
          <a:bodyPr wrap="square">
            <a:prstTxWarp prst="textNoShape">
              <a:avLst/>
            </a:prstTxWarp>
            <a:spAutoFit/>
          </a:bodyPr>
          <a:lstStyle/>
          <a:p>
            <a:pPr marL="450215" marR="0" lvl="0" indent="0" algn="l" defTabSz="457200" rtl="0" eaLnBrk="1" fontAlgn="auto" latinLnBrk="0" hangingPunct="1">
              <a:lnSpc>
                <a:spcPct val="115000"/>
              </a:lnSpc>
              <a:spcBef>
                <a:spcPts val="0"/>
              </a:spcBef>
              <a:spcAft>
                <a:spcPts val="0"/>
              </a:spcAft>
              <a:buClrTx/>
              <a:buSzTx/>
              <a:buFontTx/>
              <a:buNone/>
              <a:tabLst>
                <a:tab pos="127000" algn="r"/>
                <a:tab pos="254000" algn="l"/>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this is the covenant that I will make with the house of Israel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after those days, declares the Lord: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 will put my laws into their minds,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write them on their hearts,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I will be their God,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they shall be my people.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tab pos="127000" algn="r"/>
                <a:tab pos="254000" algn="l"/>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they shall not teach, each one his neighbour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each one his brother, saying, ‘Know the Lord,’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tab pos="127000" algn="r"/>
                <a:tab pos="254000" algn="l"/>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they shall all know me,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from the least of them to the greatest.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tab pos="127000" algn="r"/>
                <a:tab pos="254000" algn="l"/>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I will be merciful toward their iniquities,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450215" marR="0" lvl="0" indent="0" algn="l" defTabSz="457200" rtl="0" eaLnBrk="1" fontAlgn="auto" latinLnBrk="0" hangingPunct="1">
              <a:lnSpc>
                <a:spcPct val="115000"/>
              </a:lnSpc>
              <a:spcBef>
                <a:spcPts val="0"/>
              </a:spcBef>
              <a:spcAft>
                <a:spcPts val="0"/>
              </a:spcAft>
              <a:buClrTx/>
              <a:buSzTx/>
              <a:buFontTx/>
              <a:buNone/>
              <a:tabLst/>
              <a:defRPr/>
            </a:pP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I will remember their sins no more.”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1080070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FBFCC3-12D3-611E-7165-768C04EDA3B9}"/>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318EF61C-EC09-2A98-051B-B5EF277CCE69}"/>
              </a:ext>
            </a:extLst>
          </p:cNvPr>
          <p:cNvSpPr txBox="1">
            <a:spLocks noChangeArrowheads="1"/>
          </p:cNvSpPr>
          <p:nvPr/>
        </p:nvSpPr>
        <p:spPr bwMode="auto">
          <a:xfrm>
            <a:off x="22444" y="0"/>
            <a:ext cx="9144000" cy="4394023"/>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In speaking of a new covenant, he makes the first one obsolete.  And what is becoming obsolete and growing old is ready to vanish away. </a:t>
            </a:r>
            <a:r>
              <a:rPr kumimoji="0" lang="en-AU" sz="2400" b="1"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Now even the first covenant had regulations for worship and an earthly place of holiness.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a tent was prepared, the first section, in which were the lampstand and the table and the bread of the Presence.  It is called the Holy Place.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Behind the second curtain was a second section called the Most Holy Place,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having the golden altar of incense and the ark of the covenant covered on all sides with gold, in which was a golden urn holding the manna, and Aaron’s staff that budded, and the tablets of the covenant.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5 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Above it were the cherubim of glory overshadowing the mercy seat.  Of these things we cannot now speak in detail.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1077273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6CD825-20A6-86D5-852C-3B909F310A0E}"/>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98BE4CBD-AF61-BECF-E1A1-3403FDB29A0F}"/>
              </a:ext>
            </a:extLst>
          </p:cNvPr>
          <p:cNvSpPr txBox="1">
            <a:spLocks noChangeArrowheads="1"/>
          </p:cNvSpPr>
          <p:nvPr/>
        </p:nvSpPr>
        <p:spPr bwMode="auto">
          <a:xfrm>
            <a:off x="22444" y="0"/>
            <a:ext cx="9144000" cy="3785652"/>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6 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These preparations having thus been made, the priests go regularly into the first section, performing their ritual duties,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7 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into the second only the high priest goes, and he but once a year, and not without taking blood, which he offers for himself and for the unintentional sins of the people.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8 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By this the Holy Spirit indicates that the way into the holy places is not yet opened as long as the first section is still standing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9 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(which is symbolic for the present age).  According to this arrangement, gifts and sacrifices are offered that cannot perfect the conscience of the worshiper,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10 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deal only with food and drink and various washings, regulations for the body imposed until the time of reformation. </a:t>
            </a:r>
            <a:endParaRPr kumimoji="0" lang="en-AU" sz="24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1225811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68683-4631-DE82-1CC2-5C8D4DFECA03}"/>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0923DCEC-39BB-3B73-4225-D7BD8FA60F09}"/>
              </a:ext>
            </a:extLst>
          </p:cNvPr>
          <p:cNvSpPr txBox="1">
            <a:spLocks noChangeArrowheads="1"/>
          </p:cNvSpPr>
          <p:nvPr/>
        </p:nvSpPr>
        <p:spPr bwMode="auto">
          <a:xfrm>
            <a:off x="0" y="10297"/>
            <a:ext cx="9144000" cy="4305602"/>
          </a:xfrm>
          <a:prstGeom prst="rect">
            <a:avLst/>
          </a:prstGeom>
          <a:noFill/>
          <a:ln w="9525">
            <a:noFill/>
            <a:miter lim="800000"/>
            <a:headEnd/>
            <a:tailEnd/>
          </a:ln>
        </p:spPr>
        <p:txBody>
          <a:bodyPr wrap="square">
            <a:prstTxWarp prst="textNoShape">
              <a:avLst/>
            </a:prstTxWarp>
            <a:spAutoFit/>
          </a:bodyPr>
          <a:lstStyle/>
          <a:p>
            <a:pPr marL="0" marR="0" lvl="0" indent="0" algn="l" defTabSz="457200" rtl="0" eaLnBrk="1" fontAlgn="auto" latinLnBrk="0" hangingPunct="1">
              <a:lnSpc>
                <a:spcPct val="115000"/>
              </a:lnSpc>
              <a:spcBef>
                <a:spcPts val="0"/>
              </a:spcBef>
              <a:spcAft>
                <a:spcPts val="1000"/>
              </a:spcAft>
              <a:buClrTx/>
              <a:buSzTx/>
              <a:buFontTx/>
              <a:buNone/>
              <a:tabLst/>
              <a:defRPr/>
            </a:pP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11 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But when Christ appeared as a high priest of the good things that have come, then through the greater and more perfect tent (not made with hands, that is, not of this creation)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12 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he entered once for all into the holy places, not by means of the blood of goats and calves but by means of his own blood, thus securing an eternal redemption.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13 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if the blood of goats and bulls, and the sprinkling of defiled persons with the ashes of a heifer, sanctify for the purification of the flesh, </a:t>
            </a:r>
            <a:r>
              <a:rPr kumimoji="0" lang="en-AU" sz="24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14 </a:t>
            </a:r>
            <a:r>
              <a:rPr kumimoji="0" lang="en-AU" sz="24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how much more will the blood of Christ, who through the eternal Spirit offered himself without blemish to God, purify our conscience from dead works to serve the living God. </a:t>
            </a:r>
          </a:p>
        </p:txBody>
      </p:sp>
    </p:spTree>
    <p:extLst>
      <p:ext uri="{BB962C8B-B14F-4D97-AF65-F5344CB8AC3E}">
        <p14:creationId xmlns:p14="http://schemas.microsoft.com/office/powerpoint/2010/main" val="2829569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715597-335F-16EA-00AE-17B46B82AB01}"/>
            </a:ext>
          </a:extLst>
        </p:cNvPr>
        <p:cNvGrpSpPr/>
        <p:nvPr/>
      </p:nvGrpSpPr>
      <p:grpSpPr>
        <a:xfrm>
          <a:off x="0" y="0"/>
          <a:ext cx="0" cy="0"/>
          <a:chOff x="0" y="0"/>
          <a:chExt cx="0" cy="0"/>
        </a:xfrm>
      </p:grpSpPr>
      <p:sp>
        <p:nvSpPr>
          <p:cNvPr id="5" name="Text Box 4">
            <a:extLst>
              <a:ext uri="{FF2B5EF4-FFF2-40B4-BE49-F238E27FC236}">
                <a16:creationId xmlns:a16="http://schemas.microsoft.com/office/drawing/2014/main" id="{24D50C34-7661-140E-D310-722EBDDDF1D5}"/>
              </a:ext>
            </a:extLst>
          </p:cNvPr>
          <p:cNvSpPr txBox="1">
            <a:spLocks noChangeArrowheads="1"/>
          </p:cNvSpPr>
          <p:nvPr/>
        </p:nvSpPr>
        <p:spPr bwMode="auto">
          <a:xfrm>
            <a:off x="22444" y="0"/>
            <a:ext cx="9144000" cy="5765040"/>
          </a:xfrm>
          <a:prstGeom prst="rect">
            <a:avLst/>
          </a:prstGeom>
          <a:noFill/>
          <a:ln w="9525">
            <a:noFill/>
            <a:miter lim="800000"/>
            <a:headEnd/>
            <a:tailEnd/>
          </a:ln>
        </p:spPr>
        <p:txBody>
          <a:bodyPr wrap="square">
            <a:prstTxWarp prst="textNoShape">
              <a:avLst/>
            </a:prstTxWarp>
            <a:spAutoFit/>
          </a:bodyPr>
          <a:lstStyle/>
          <a:p>
            <a:pPr marL="0" marR="0" lvl="0" indent="152400" algn="l" defTabSz="457200" rtl="0" eaLnBrk="1" fontAlgn="auto" latinLnBrk="0" hangingPunct="1">
              <a:lnSpc>
                <a:spcPct val="115000"/>
              </a:lnSpc>
              <a:spcBef>
                <a:spcPts val="0"/>
              </a:spcBef>
              <a:spcAft>
                <a:spcPts val="1000"/>
              </a:spcAft>
              <a:buClrTx/>
              <a:buSzTx/>
              <a:buFontTx/>
              <a:buNone/>
              <a:tabLst/>
              <a:defRPr/>
            </a:pP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15 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Therefore he is the mediator of a new covenant, so that those who are called may receive the promised eternal inheritance, since a death has occurred that redeems them from the transgressions committed under the first covenant.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16 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where a will is involved, the death of the one who made it must be established.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17 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a will takes effect only at death, since it is not in force as long as the one who made it is alive.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18 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Therefore not even the first covenant was inaugurated without blood.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19 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For when every commandment of the law had been declared by Moses to all the people, he took the blood of calves and goats, with water and scarlet wool and hyssop, and sprinkled both the book itself and all the people,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20 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saying, “This is the blood of the covenant that God commanded for you.”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21 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And in the same way he sprinkled with the blood both the tent and all the vessels used in worship.  </a:t>
            </a:r>
            <a:r>
              <a:rPr kumimoji="0" lang="en-AU" sz="2300" b="1" i="0" u="none" strike="noStrike" kern="1200" cap="none" spc="0" normalizeH="0" baseline="3000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22 </a:t>
            </a:r>
            <a:r>
              <a:rPr kumimoji="0" lang="en-AU" sz="2300" b="0" i="0" u="none" strike="noStrike" kern="1200" cap="none" spc="0" normalizeH="0" baseline="0" noProof="0" dirty="0">
                <a:ln>
                  <a:noFill/>
                </a:ln>
                <a:solidFill>
                  <a:srgbClr val="FFFFFF"/>
                </a:solidFill>
                <a:effectLst/>
                <a:uLnTx/>
                <a:uFillTx/>
                <a:latin typeface="Times New Roman" panose="02020603050405020304" pitchFamily="18" charset="0"/>
                <a:ea typeface="Times New Roman" panose="02020603050405020304" pitchFamily="18" charset="0"/>
                <a:cs typeface="+mn-cs"/>
              </a:rPr>
              <a:t>Indeed, under the law almost everything is purified with blood, and without the shedding of blood there is no forgiveness of sins. </a:t>
            </a:r>
            <a:endParaRPr kumimoji="0" lang="en-AU" sz="23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251823378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14584</TotalTime>
  <Words>2128</Words>
  <Application>Microsoft Macintosh PowerPoint</Application>
  <PresentationFormat>On-screen Show (16:10)</PresentationFormat>
  <Paragraphs>106</Paragraphs>
  <Slides>15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291</cp:revision>
  <cp:lastPrinted>2025-07-04T05:51:55Z</cp:lastPrinted>
  <dcterms:created xsi:type="dcterms:W3CDTF">2024-07-12T04:24:48Z</dcterms:created>
  <dcterms:modified xsi:type="dcterms:W3CDTF">2025-07-10T04:58:30Z</dcterms:modified>
</cp:coreProperties>
</file>